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EEC6B2-C73F-4A4C-9692-81D596D0D019}">
  <a:tblStyle styleId="{FFEEC6B2-C73F-4A4C-9692-81D596D0D0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a4ca0df50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a4ca0df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4ca0df50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4ca0df50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a4ca0df50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a4ca0df50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a4ca0df50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a4ca0df50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a4ca0df50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a4ca0df50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a4ca0df504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a4ca0df504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a4ca0df50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a4ca0df50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a4ca0df504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a4ca0df504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a4ca0df50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a4ca0df50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a4ca0df504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a4ca0df50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4ca0df504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4ca0df504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a420526ace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a420526ace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a420526ace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a420526ace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a420526ac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a420526ac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420526ac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420526ac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a420526ac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a420526ac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260450"/>
            <a:ext cx="5017500" cy="19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Application of Deep Learning on Image Deblurring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938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Mattia Orlandi &amp; Giacomo Pinardi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(CAE) Training phase on REDS</a:t>
            </a:r>
            <a:endParaRPr/>
          </a:p>
        </p:txBody>
      </p:sp>
      <p:sp>
        <p:nvSpPr>
          <p:cNvPr id="298" name="Google Shape;298;p26"/>
          <p:cNvSpPr txBox="1"/>
          <p:nvPr/>
        </p:nvSpPr>
        <p:spPr>
          <a:xfrm>
            <a:off x="1031275" y="1307850"/>
            <a:ext cx="78342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100 epochs instead of 120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Other parameters remained unchanged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6"/>
          <p:cNvSpPr txBox="1"/>
          <p:nvPr/>
        </p:nvSpPr>
        <p:spPr>
          <a:xfrm>
            <a:off x="2622600" y="2183838"/>
            <a:ext cx="60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SSIM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26"/>
          <p:cNvSpPr txBox="1"/>
          <p:nvPr/>
        </p:nvSpPr>
        <p:spPr>
          <a:xfrm>
            <a:off x="6427925" y="2183850"/>
            <a:ext cx="6774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PSNR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1125" y="2559775"/>
            <a:ext cx="7131625" cy="198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(CAE) Experimental results on REDS</a:t>
            </a:r>
            <a:endParaRPr/>
          </a:p>
        </p:txBody>
      </p:sp>
      <p:graphicFrame>
        <p:nvGraphicFramePr>
          <p:cNvPr id="307" name="Google Shape;307;p27"/>
          <p:cNvGraphicFramePr/>
          <p:nvPr/>
        </p:nvGraphicFramePr>
        <p:xfrm>
          <a:off x="316550" y="161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{FFEEC6B2-C73F-4A4C-9692-81D596D0D019}</a:tableStyleId>
              </a:tblPr>
              <a:tblGrid>
                <a:gridCol w="1026475"/>
                <a:gridCol w="980650"/>
                <a:gridCol w="831675"/>
                <a:gridCol w="1078050"/>
                <a:gridCol w="8499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ResNet16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UNet16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REDNet30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Baseline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Loss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-4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8.669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8.763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.793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19.54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SSIM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0.8554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0.8646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0.8976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0.8237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PSNR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29.49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30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.41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31.98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28.80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-3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1.742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.761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1.163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.594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2.536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2.312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1.884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.118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308" name="Google Shape;3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5425" y="1617825"/>
            <a:ext cx="3755852" cy="271829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7"/>
          <p:cNvSpPr txBox="1"/>
          <p:nvPr/>
        </p:nvSpPr>
        <p:spPr>
          <a:xfrm>
            <a:off x="5529775" y="1433275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Blurred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7"/>
          <p:cNvSpPr txBox="1"/>
          <p:nvPr/>
        </p:nvSpPr>
        <p:spPr>
          <a:xfrm>
            <a:off x="6727350" y="1433275"/>
            <a:ext cx="732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ResNet16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8035925" y="1433275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UNet16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27"/>
          <p:cNvSpPr txBox="1"/>
          <p:nvPr/>
        </p:nvSpPr>
        <p:spPr>
          <a:xfrm>
            <a:off x="6150775" y="4252950"/>
            <a:ext cx="732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REDNet30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3" name="Google Shape;313;p27"/>
          <p:cNvSpPr txBox="1"/>
          <p:nvPr/>
        </p:nvSpPr>
        <p:spPr>
          <a:xfrm>
            <a:off x="7557725" y="4252950"/>
            <a:ext cx="478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Sharp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WGANs </a:t>
            </a:r>
            <a:r>
              <a:rPr lang="it"/>
              <a:t>- MSDeblurWGAN generator</a:t>
            </a:r>
            <a:endParaRPr/>
          </a:p>
        </p:txBody>
      </p:sp>
      <p:sp>
        <p:nvSpPr>
          <p:cNvPr id="319" name="Google Shape;319;p28"/>
          <p:cNvSpPr txBox="1"/>
          <p:nvPr>
            <p:ph idx="1" type="body"/>
          </p:nvPr>
        </p:nvSpPr>
        <p:spPr>
          <a:xfrm>
            <a:off x="1297500" y="952050"/>
            <a:ext cx="6723600" cy="12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 sz="1500"/>
              <a:t>It </a:t>
            </a:r>
            <a:r>
              <a:rPr lang="it" sz="1500"/>
              <a:t>comprises three branches, each made of 19 ResBlocks: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branch for coarsest resolution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branch for middle resolution (which relies on the coarsest one)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branch for finer resolution (which relies on the middle one)</a:t>
            </a:r>
            <a:endParaRPr sz="1500"/>
          </a:p>
        </p:txBody>
      </p:sp>
      <p:pic>
        <p:nvPicPr>
          <p:cNvPr id="320" name="Google Shape;32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700" y="2195550"/>
            <a:ext cx="5640324" cy="280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WGANs - REDNet30WGAN generator</a:t>
            </a:r>
            <a:endParaRPr/>
          </a:p>
        </p:txBody>
      </p:sp>
      <p:sp>
        <p:nvSpPr>
          <p:cNvPr id="326" name="Google Shape;326;p29"/>
          <p:cNvSpPr txBox="1"/>
          <p:nvPr>
            <p:ph idx="1" type="body"/>
          </p:nvPr>
        </p:nvSpPr>
        <p:spPr>
          <a:xfrm>
            <a:off x="1297500" y="952050"/>
            <a:ext cx="6723600" cy="12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 sz="1500"/>
              <a:t>The architecture of the generator is the same as the one of REDNet30, since it performed well as a standard CAE</a:t>
            </a:r>
            <a:endParaRPr sz="1500"/>
          </a:p>
        </p:txBody>
      </p:sp>
      <p:pic>
        <p:nvPicPr>
          <p:cNvPr id="327" name="Google Shape;3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300" y="2311462"/>
            <a:ext cx="6955401" cy="17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0"/>
          <p:cNvSpPr txBox="1"/>
          <p:nvPr>
            <p:ph type="title"/>
          </p:nvPr>
        </p:nvSpPr>
        <p:spPr>
          <a:xfrm>
            <a:off x="1297500" y="393750"/>
            <a:ext cx="7038900" cy="55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WGANs - PatchGAN critic</a:t>
            </a:r>
            <a:endParaRPr/>
          </a:p>
        </p:txBody>
      </p:sp>
      <p:sp>
        <p:nvSpPr>
          <p:cNvPr id="333" name="Google Shape;333;p30"/>
          <p:cNvSpPr txBox="1"/>
          <p:nvPr>
            <p:ph idx="1" type="body"/>
          </p:nvPr>
        </p:nvSpPr>
        <p:spPr>
          <a:xfrm>
            <a:off x="1297500" y="952050"/>
            <a:ext cx="6723600" cy="17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 sz="1500"/>
              <a:t>The discriminator in WGANS </a:t>
            </a:r>
            <a:r>
              <a:rPr lang="it" sz="1500"/>
              <a:t>(called </a:t>
            </a:r>
            <a:r>
              <a:rPr i="1" lang="it" sz="1500"/>
              <a:t>critic</a:t>
            </a:r>
            <a:r>
              <a:rPr lang="it" sz="1500"/>
              <a:t>)</a:t>
            </a:r>
            <a:r>
              <a:rPr lang="it" sz="1500"/>
              <a:t> computes a 1-Lipschitz continuous function: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apply basic 4x4 convolution with stride 2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use of Layer Normalization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To obtain the image score the last 16 values are averaged to get a single value</a:t>
            </a:r>
            <a:endParaRPr sz="1500"/>
          </a:p>
        </p:txBody>
      </p:sp>
      <p:pic>
        <p:nvPicPr>
          <p:cNvPr id="334" name="Google Shape;33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488" y="2571750"/>
            <a:ext cx="7439025" cy="21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/>
          <p:nvPr>
            <p:ph type="title"/>
          </p:nvPr>
        </p:nvSpPr>
        <p:spPr>
          <a:xfrm>
            <a:off x="1297500" y="393750"/>
            <a:ext cx="70389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(WGAN) Training phase on CIFAR-10</a:t>
            </a:r>
            <a:endParaRPr/>
          </a:p>
        </p:txBody>
      </p:sp>
      <p:sp>
        <p:nvSpPr>
          <p:cNvPr id="340" name="Google Shape;340;p31"/>
          <p:cNvSpPr txBox="1"/>
          <p:nvPr/>
        </p:nvSpPr>
        <p:spPr>
          <a:xfrm>
            <a:off x="1048050" y="906150"/>
            <a:ext cx="7537800" cy="19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Batch size: 32 (</a:t>
            </a: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x8 </a:t>
            </a: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TPU’s replicas)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150 epochs for MSDeblurWGAN, 350 epochs for REDNet30WGAN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Adam optimizer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Learning rate: 2 • 10</a:t>
            </a:r>
            <a:r>
              <a:rPr baseline="30000"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-4</a:t>
            </a:r>
            <a:endParaRPr baseline="30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Content loss: LogCosh (multi-scale version for </a:t>
            </a: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MSDeblurWGAN</a:t>
            </a: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Adversarial loss: negated critic’s score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SSIM and PSNR metrics to assess image similarity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Gradient penalty technique to enforce 1-Lipschitz constraint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 every generator’s train step, the critic is trained 5 times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31"/>
          <p:cNvSpPr txBox="1"/>
          <p:nvPr/>
        </p:nvSpPr>
        <p:spPr>
          <a:xfrm>
            <a:off x="2596550" y="2854163"/>
            <a:ext cx="60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SSIM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" name="Google Shape;342;p31"/>
          <p:cNvSpPr txBox="1"/>
          <p:nvPr/>
        </p:nvSpPr>
        <p:spPr>
          <a:xfrm>
            <a:off x="6167700" y="2854175"/>
            <a:ext cx="6774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PSNR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3" name="Google Shape;3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62" y="3156275"/>
            <a:ext cx="6606473" cy="182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2"/>
          <p:cNvSpPr txBox="1"/>
          <p:nvPr>
            <p:ph type="title"/>
          </p:nvPr>
        </p:nvSpPr>
        <p:spPr>
          <a:xfrm>
            <a:off x="1297500" y="39375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(WGAN) Experimental results on CIFAR-10</a:t>
            </a:r>
            <a:endParaRPr/>
          </a:p>
        </p:txBody>
      </p:sp>
      <p:graphicFrame>
        <p:nvGraphicFramePr>
          <p:cNvPr id="349" name="Google Shape;349;p32"/>
          <p:cNvGraphicFramePr/>
          <p:nvPr/>
        </p:nvGraphicFramePr>
        <p:xfrm>
          <a:off x="316550" y="161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{FFEEC6B2-C73F-4A4C-9692-81D596D0D019}</a:tableStyleId>
              </a:tblPr>
              <a:tblGrid>
                <a:gridCol w="1026475"/>
                <a:gridCol w="1003600"/>
                <a:gridCol w="1055100"/>
                <a:gridCol w="1049400"/>
                <a:gridCol w="8499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MSDeblurW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GAN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REDNet30WGAN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REDNet30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Baseline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Loss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0.1254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-0.0057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---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---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SSIM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0.9054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0.9012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0.9258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0.7135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PSNR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.49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.98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33.52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24.67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-3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1.734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1.900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1.398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6.317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2.471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2.482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2.165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4.517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50" name="Google Shape;350;p32"/>
          <p:cNvSpPr txBox="1"/>
          <p:nvPr/>
        </p:nvSpPr>
        <p:spPr>
          <a:xfrm>
            <a:off x="5784675" y="1077350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Blurred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32"/>
          <p:cNvSpPr txBox="1"/>
          <p:nvPr/>
        </p:nvSpPr>
        <p:spPr>
          <a:xfrm>
            <a:off x="8412000" y="1077350"/>
            <a:ext cx="732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REDNet30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32"/>
          <p:cNvSpPr txBox="1"/>
          <p:nvPr/>
        </p:nvSpPr>
        <p:spPr>
          <a:xfrm>
            <a:off x="7725150" y="1077350"/>
            <a:ext cx="478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Sharp</a:t>
            </a:r>
            <a:endParaRPr sz="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3" name="Google Shape;3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3850" y="1225700"/>
            <a:ext cx="3278535" cy="3612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32"/>
          <p:cNvSpPr txBox="1"/>
          <p:nvPr/>
        </p:nvSpPr>
        <p:spPr>
          <a:xfrm>
            <a:off x="6405675" y="1077350"/>
            <a:ext cx="8724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MSDeblurW</a:t>
            </a: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2"/>
          <p:cNvSpPr txBox="1"/>
          <p:nvPr/>
        </p:nvSpPr>
        <p:spPr>
          <a:xfrm>
            <a:off x="6936913" y="1077350"/>
            <a:ext cx="8724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REDNet30W</a:t>
            </a: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3"/>
          <p:cNvSpPr txBox="1"/>
          <p:nvPr>
            <p:ph type="title"/>
          </p:nvPr>
        </p:nvSpPr>
        <p:spPr>
          <a:xfrm>
            <a:off x="1297500" y="393750"/>
            <a:ext cx="7038900" cy="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(WGAN) Training phase on REDS</a:t>
            </a:r>
            <a:endParaRPr/>
          </a:p>
        </p:txBody>
      </p:sp>
      <p:sp>
        <p:nvSpPr>
          <p:cNvPr id="361" name="Google Shape;361;p33"/>
          <p:cNvSpPr txBox="1"/>
          <p:nvPr/>
        </p:nvSpPr>
        <p:spPr>
          <a:xfrm>
            <a:off x="1048050" y="1174500"/>
            <a:ext cx="7537800" cy="101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100 epochs (MSDeblurWGAN only)</a:t>
            </a:r>
            <a:endParaRPr baseline="30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Number of ResBlocks reduced from 19 to 5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Lower image resolution (256x144 instead of 512x288)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33"/>
          <p:cNvSpPr txBox="1"/>
          <p:nvPr/>
        </p:nvSpPr>
        <p:spPr>
          <a:xfrm>
            <a:off x="2596550" y="2327063"/>
            <a:ext cx="60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SSIM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33"/>
          <p:cNvSpPr txBox="1"/>
          <p:nvPr/>
        </p:nvSpPr>
        <p:spPr>
          <a:xfrm>
            <a:off x="6167700" y="2327075"/>
            <a:ext cx="6774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PSNR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4" name="Google Shape;3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804" y="2652125"/>
            <a:ext cx="6572386" cy="18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4"/>
          <p:cNvSpPr txBox="1"/>
          <p:nvPr>
            <p:ph type="title"/>
          </p:nvPr>
        </p:nvSpPr>
        <p:spPr>
          <a:xfrm>
            <a:off x="1297500" y="39375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(WGAN) Experimental results on REDS</a:t>
            </a:r>
            <a:endParaRPr/>
          </a:p>
        </p:txBody>
      </p:sp>
      <p:graphicFrame>
        <p:nvGraphicFramePr>
          <p:cNvPr id="370" name="Google Shape;370;p34"/>
          <p:cNvGraphicFramePr/>
          <p:nvPr/>
        </p:nvGraphicFramePr>
        <p:xfrm>
          <a:off x="316550" y="161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{FFEEC6B2-C73F-4A4C-9692-81D596D0D019}</a:tableStyleId>
              </a:tblPr>
              <a:tblGrid>
                <a:gridCol w="1026475"/>
                <a:gridCol w="1009275"/>
                <a:gridCol w="1049425"/>
                <a:gridCol w="8499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MSDeblurWGAN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REDNet30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Baseline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Loss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0.2195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---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---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SSIM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0.8031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0.8976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0.8359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PSNR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27.11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31.98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27.68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-3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1.729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1.163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3.120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MAE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2.495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1.884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2.390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  <p:sp>
        <p:nvSpPr>
          <p:cNvPr id="371" name="Google Shape;371;p34"/>
          <p:cNvSpPr txBox="1"/>
          <p:nvPr/>
        </p:nvSpPr>
        <p:spPr>
          <a:xfrm>
            <a:off x="4869050" y="1061050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Blurred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34"/>
          <p:cNvSpPr txBox="1"/>
          <p:nvPr/>
        </p:nvSpPr>
        <p:spPr>
          <a:xfrm>
            <a:off x="6161575" y="1061050"/>
            <a:ext cx="1087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MSDeblurWGAN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34"/>
          <p:cNvSpPr txBox="1"/>
          <p:nvPr/>
        </p:nvSpPr>
        <p:spPr>
          <a:xfrm>
            <a:off x="8005700" y="1061050"/>
            <a:ext cx="478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Sharp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4" name="Google Shape;37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8062" y="1382050"/>
            <a:ext cx="4734861" cy="319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Tools</a:t>
            </a:r>
            <a:endParaRPr/>
          </a:p>
        </p:txBody>
      </p:sp>
      <p:sp>
        <p:nvSpPr>
          <p:cNvPr id="380" name="Google Shape;380;p35"/>
          <p:cNvSpPr txBox="1"/>
          <p:nvPr>
            <p:ph idx="1" type="body"/>
          </p:nvPr>
        </p:nvSpPr>
        <p:spPr>
          <a:xfrm>
            <a:off x="1297500" y="1567550"/>
            <a:ext cx="7038900" cy="193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Google Colab’s TPU: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it" sz="1300"/>
              <a:t>training performed in parallel across 8 replicas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it" sz="1300"/>
              <a:t>results are reduced into a single value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Files in tfrecord format on Google Cloud Storage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Brain floating point: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it" sz="1300"/>
              <a:t>half bits employed (16) w.r.t. standard 32-bit floating point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it" sz="1300"/>
              <a:t>same dynamic range</a:t>
            </a:r>
            <a:endParaRPr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789250" y="11098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Contents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89250" y="1824125"/>
            <a:ext cx="5566200" cy="22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Datasets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Convolutional Autoencoders (CAEs)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Experimental result</a:t>
            </a: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Wasserstein Generative Adversarial Networks (WGANs):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○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Experimental result</a:t>
            </a: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Tools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REDNet30 on GOPRO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6"/>
          <p:cNvSpPr txBox="1"/>
          <p:nvPr>
            <p:ph type="title"/>
          </p:nvPr>
        </p:nvSpPr>
        <p:spPr>
          <a:xfrm>
            <a:off x="1297500" y="393750"/>
            <a:ext cx="7038900" cy="5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REDNet30 on GOPRO</a:t>
            </a:r>
            <a:endParaRPr/>
          </a:p>
        </p:txBody>
      </p:sp>
      <p:sp>
        <p:nvSpPr>
          <p:cNvPr id="386" name="Google Shape;386;p36"/>
          <p:cNvSpPr txBox="1"/>
          <p:nvPr>
            <p:ph idx="1" type="body"/>
          </p:nvPr>
        </p:nvSpPr>
        <p:spPr>
          <a:xfrm>
            <a:off x="972200" y="1612025"/>
            <a:ext cx="3384000" cy="21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REDNet30 trained on REDS dataset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Does not reach Nah’s DeepDeblur’s performance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S</a:t>
            </a:r>
            <a:r>
              <a:rPr lang="it" sz="1500"/>
              <a:t>till able to reconstruct smaller details in GOPRO test images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Some generalization capabilities</a:t>
            </a:r>
            <a:endParaRPr sz="1500"/>
          </a:p>
        </p:txBody>
      </p:sp>
      <p:sp>
        <p:nvSpPr>
          <p:cNvPr id="387" name="Google Shape;387;p36"/>
          <p:cNvSpPr txBox="1"/>
          <p:nvPr/>
        </p:nvSpPr>
        <p:spPr>
          <a:xfrm>
            <a:off x="5000663" y="932325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Blurred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6"/>
          <p:cNvSpPr txBox="1"/>
          <p:nvPr/>
        </p:nvSpPr>
        <p:spPr>
          <a:xfrm>
            <a:off x="6350838" y="932325"/>
            <a:ext cx="751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Nah et al.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6"/>
          <p:cNvSpPr txBox="1"/>
          <p:nvPr/>
        </p:nvSpPr>
        <p:spPr>
          <a:xfrm>
            <a:off x="7680350" y="932325"/>
            <a:ext cx="751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REDNet30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0" name="Google Shape;39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075" y="1253325"/>
            <a:ext cx="4170374" cy="372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Datasets - CIFAR10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307850"/>
            <a:ext cx="7038900" cy="10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Constructed by applying Gaussian blur with random standard deviation between 0 and 3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Basic data augmentation: horizontal and/or vertical flip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242" name="Google Shape;24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013" y="2571750"/>
            <a:ext cx="5939875" cy="134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Datasets - REDS</a:t>
            </a:r>
            <a:endParaRPr/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094700" y="1358675"/>
            <a:ext cx="7444500" cy="10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Resolution reduction from 1280x720 to 512x288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Patch-based approach: each image is splitted into 12 patches analysed separately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Basic data augmentation: horizontal and/or vertical flip</a:t>
            </a:r>
            <a:endParaRPr sz="1500"/>
          </a:p>
        </p:txBody>
      </p:sp>
      <p:pic>
        <p:nvPicPr>
          <p:cNvPr id="249" name="Google Shape;2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529275"/>
            <a:ext cx="8839197" cy="197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Convolutional Autoencoders - ResNet16</a:t>
            </a:r>
            <a:endParaRPr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1297500" y="1307850"/>
            <a:ext cx="6723600" cy="19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it" sz="1500"/>
              <a:t>It comprises an encoder and a decoder, each made of 4 residual blocks:</a:t>
            </a:r>
            <a:endParaRPr sz="15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it" sz="1500"/>
              <a:t>the encoder shrinks the input image using standard strided convolutions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the decoder enlarges the latent image using transposed strided convolutions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Residual connections inspired by ResNet50 (for image classification)</a:t>
            </a:r>
            <a:endParaRPr sz="1500"/>
          </a:p>
        </p:txBody>
      </p:sp>
      <p:pic>
        <p:nvPicPr>
          <p:cNvPr id="256" name="Google Shape;25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9850" y="3228150"/>
            <a:ext cx="7038899" cy="13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Convolutional Autoencoders - UNet16</a:t>
            </a:r>
            <a:endParaRPr/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1200150" y="1014675"/>
            <a:ext cx="7233600" cy="108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Based on UNet model for image segmentation: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contracting path (convolutional layers + max pooling)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expansive path (common + transposed convolutions)</a:t>
            </a:r>
            <a:endParaRPr sz="1500"/>
          </a:p>
        </p:txBody>
      </p:sp>
      <p:pic>
        <p:nvPicPr>
          <p:cNvPr id="263" name="Google Shape;2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289" y="2062736"/>
            <a:ext cx="6055424" cy="2877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Convolutional Autoencoders - REDNet30</a:t>
            </a:r>
            <a:endParaRPr/>
          </a:p>
        </p:txBody>
      </p:sp>
      <p:sp>
        <p:nvSpPr>
          <p:cNvPr id="269" name="Google Shape;269;p23"/>
          <p:cNvSpPr txBox="1"/>
          <p:nvPr>
            <p:ph idx="1" type="body"/>
          </p:nvPr>
        </p:nvSpPr>
        <p:spPr>
          <a:xfrm>
            <a:off x="1200150" y="1014675"/>
            <a:ext cx="5417400" cy="20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30 blocks made of: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Convolution 3x3 with stride 1 and padding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Exponential Linear Unit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it" sz="1500"/>
              <a:t>Batch Normalization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Symmetrical residual connections every 2 blocks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it" sz="1500"/>
              <a:t>No bottleneck: spatial size remains constant</a:t>
            </a:r>
            <a:endParaRPr sz="1500"/>
          </a:p>
        </p:txBody>
      </p:sp>
      <p:pic>
        <p:nvPicPr>
          <p:cNvPr id="270" name="Google Shape;2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4300" y="3107775"/>
            <a:ext cx="6955401" cy="178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9025" y="1325300"/>
            <a:ext cx="1895901" cy="14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(CAE) T</a:t>
            </a:r>
            <a:r>
              <a:rPr lang="it"/>
              <a:t>raining phase</a:t>
            </a:r>
            <a:r>
              <a:rPr lang="it"/>
              <a:t> on CIFAR-10</a:t>
            </a:r>
            <a:endParaRPr/>
          </a:p>
        </p:txBody>
      </p:sp>
      <p:sp>
        <p:nvSpPr>
          <p:cNvPr id="277" name="Google Shape;277;p24"/>
          <p:cNvSpPr txBox="1"/>
          <p:nvPr/>
        </p:nvSpPr>
        <p:spPr>
          <a:xfrm>
            <a:off x="1037025" y="1141050"/>
            <a:ext cx="7834200" cy="14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Batch size: 32 (</a:t>
            </a: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x8 </a:t>
            </a: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TPU’s replicas)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120 epochs (+ extra 80 epochs for REDNet30)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Adam optimizer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Learning rate: 0.001 (+ exp. decay in REDNet30’s last 80 epochs)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Lato"/>
              <a:buChar char="●"/>
            </a:pPr>
            <a:r>
              <a:rPr lang="it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LogCosh loss function (more robust than MSE and differentiable unlike MAE)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</a:pPr>
            <a:r>
              <a:rPr lang="it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SSIM and PSNR metrics to assess image similarity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8" name="Google Shape;278;p24"/>
          <p:cNvSpPr txBox="1"/>
          <p:nvPr/>
        </p:nvSpPr>
        <p:spPr>
          <a:xfrm>
            <a:off x="2358300" y="2617588"/>
            <a:ext cx="6099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SSIM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9" name="Google Shape;27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263" y="2923475"/>
            <a:ext cx="7663478" cy="2122536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4"/>
          <p:cNvSpPr txBox="1"/>
          <p:nvPr/>
        </p:nvSpPr>
        <p:spPr>
          <a:xfrm>
            <a:off x="6560075" y="2617600"/>
            <a:ext cx="677400" cy="4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PSNR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1297500" y="393750"/>
            <a:ext cx="7038900" cy="5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(</a:t>
            </a:r>
            <a:r>
              <a:rPr lang="it"/>
              <a:t>CAE) Experimental results on CIFAR-10</a:t>
            </a:r>
            <a:endParaRPr/>
          </a:p>
        </p:txBody>
      </p:sp>
      <p:graphicFrame>
        <p:nvGraphicFramePr>
          <p:cNvPr id="286" name="Google Shape;286;p25"/>
          <p:cNvGraphicFramePr/>
          <p:nvPr/>
        </p:nvGraphicFramePr>
        <p:xfrm>
          <a:off x="316550" y="1617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{FFEEC6B2-C73F-4A4C-9692-81D596D0D019}</a:tableStyleId>
              </a:tblPr>
              <a:tblGrid>
                <a:gridCol w="1026475"/>
                <a:gridCol w="980650"/>
                <a:gridCol w="831675"/>
                <a:gridCol w="1078050"/>
                <a:gridCol w="8499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ResNet16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UNet16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REDNet30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Baseline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B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Loss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-4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9.794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10.44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6.966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34.48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T cap="flat" cmpd="sng" w="38100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SSIM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0.9034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0.9001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0.9258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0.7135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PSNR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29.09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29.32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33.52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24.67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MSE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-3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1.965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2.095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1.398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6.317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MAE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[10</a:t>
                      </a:r>
                      <a:r>
                        <a:rPr baseline="30000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-2</a:t>
                      </a: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]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2.888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2.898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2.165</a:t>
                      </a:r>
                      <a:endParaRPr b="1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4.517</a:t>
                      </a:r>
                      <a:endParaRPr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287" name="Google Shape;287;p25"/>
          <p:cNvPicPr preferRelativeResize="0"/>
          <p:nvPr/>
        </p:nvPicPr>
        <p:blipFill rotWithShape="1">
          <a:blip r:embed="rId3">
            <a:alphaModFix/>
          </a:blip>
          <a:srcRect b="0" l="0" r="0" t="5517"/>
          <a:stretch/>
        </p:blipFill>
        <p:spPr>
          <a:xfrm>
            <a:off x="5570425" y="1179800"/>
            <a:ext cx="3252802" cy="3854701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5"/>
          <p:cNvSpPr txBox="1"/>
          <p:nvPr/>
        </p:nvSpPr>
        <p:spPr>
          <a:xfrm>
            <a:off x="5621250" y="904700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Blurred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6342900" y="904700"/>
            <a:ext cx="732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ResNet16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5"/>
          <p:cNvSpPr txBox="1"/>
          <p:nvPr/>
        </p:nvSpPr>
        <p:spPr>
          <a:xfrm>
            <a:off x="6937150" y="904700"/>
            <a:ext cx="621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UNet16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5"/>
          <p:cNvSpPr txBox="1"/>
          <p:nvPr/>
        </p:nvSpPr>
        <p:spPr>
          <a:xfrm>
            <a:off x="7379550" y="904700"/>
            <a:ext cx="7320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REDNet30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5"/>
          <p:cNvSpPr txBox="1"/>
          <p:nvPr/>
        </p:nvSpPr>
        <p:spPr>
          <a:xfrm>
            <a:off x="8182550" y="904700"/>
            <a:ext cx="478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Sharp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